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333" r:id="rId5"/>
    <p:sldId id="336" r:id="rId6"/>
    <p:sldId id="264" r:id="rId7"/>
    <p:sldId id="263" r:id="rId8"/>
    <p:sldId id="296" r:id="rId9"/>
    <p:sldId id="338" r:id="rId10"/>
    <p:sldId id="316" r:id="rId11"/>
    <p:sldId id="325" r:id="rId12"/>
    <p:sldId id="328" r:id="rId13"/>
    <p:sldId id="327" r:id="rId14"/>
    <p:sldId id="329" r:id="rId15"/>
    <p:sldId id="330" r:id="rId16"/>
    <p:sldId id="331" r:id="rId17"/>
    <p:sldId id="341" r:id="rId18"/>
    <p:sldId id="339" r:id="rId19"/>
    <p:sldId id="340" r:id="rId20"/>
  </p:sldIdLst>
  <p:sldSz cx="12192000" cy="6858000"/>
  <p:notesSz cx="6797675" cy="9928225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E96"/>
    <a:srgbClr val="A3D8E5"/>
    <a:srgbClr val="FF9966"/>
    <a:srgbClr val="D3B5E9"/>
    <a:srgbClr val="CDACE6"/>
    <a:srgbClr val="B381D9"/>
    <a:srgbClr val="03B3E4"/>
    <a:srgbClr val="5FAFE0"/>
    <a:srgbClr val="E4F3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F0E142-062A-440D-99FD-EF5A1F81FA9D}" v="2" dt="2019-09-03T12:05:07.1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097" autoAdjust="0"/>
  </p:normalViewPr>
  <p:slideViewPr>
    <p:cSldViewPr snapToGrid="0">
      <p:cViewPr varScale="1">
        <p:scale>
          <a:sx n="99" d="100"/>
          <a:sy n="99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CB783-8396-46C9-BDD7-A6B1D7BD45D2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2A087E-A3D6-4226-A13E-A36C55F4C6E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8750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/>
              <a:t>Hankkeen rahoittaja STEA (Sosiaali- ja terveysjärjestöjen avustuskeskus), joka jakaa Veikkauksen tuottoja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503759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Muistojen keräämisessä ja hyvästelyssä tukeminen.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10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384032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Shokissa tietoa suullisesti ja kirjallisesti, kerraten.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11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077838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12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01828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Tärkeää on myös surevan omien voimavarojen vahvistaminen ja tukeminen.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Yhteydenotto surevaan: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tapahtumien läpikäyminen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yksilön ja hänen läheistensä vointi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yhteydenotot muihin tahoihin surevan luvalla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tukea alussa ja pidemmän aikaa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13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789762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Tärkeää on myös surevan omien voimavarojen vahvistaminen ja tukeminen.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Yhteydenotto surevaan: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tapahtumien läpikäyminen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yksilön ja hänen läheistensä vointi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yhteydenotot muihin tahoihin surevan luvalla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tukea alussa ja pidemmän aikaa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14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584991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b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2A087E-A3D6-4226-A13E-A36C55F4C6E2}" type="slidenum">
              <a:rPr kumimoji="0" lang="fi-FI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i-FI" sz="2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76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2A087E-A3D6-4226-A13E-A36C55F4C6E2}" type="slidenum">
              <a:rPr kumimoji="0" lang="fi-FI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i-FI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4711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76190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06445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Tietokoneen kuva on linkki verkkosivustolle 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95671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/>
              <a:t>Kuva on linkki suosituksiin 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14956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/>
              <a:t>Vaikka hankkeen kohderyhmänä ammattilaiset – hankkeen tavoitellut vaikutukset kohdistuvat sureviin. Kun ammattilainen osaa ohjata surevaa niin ammattilaisilta kuin vertaisiltakin saatavan tuen pariin, entistä harvempi sureva kokee jäävänsä yksin.</a:t>
            </a: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7456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dirty="0"/>
              <a:t>Tarkkojen ohjeiden antaminen on vaikeaa koska menetys, suru ja tuen tarve ovat aina yksilöllisiä.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dirty="0"/>
              <a:t>Surun yksilöllisyyden ja erilaisuuden huomiointi.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dirty="0" err="1"/>
              <a:t>Kuolintapaan</a:t>
            </a:r>
            <a:r>
              <a:rPr lang="fi-FI" dirty="0"/>
              <a:t> liittyvien surun erityispiirteiden huomiointi.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dirty="0"/>
              <a:t>Kaikkien läheisten surun ja menetyksen tunnistaminen ja hyväksyminen.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dirty="0"/>
              <a:t>Perheiden monimuotoisuuden hyväksyminen ja huomiointi.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72668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Ammattilaisen tulee käsitellä omat menetykset ja suhde kuolemaan, jotta niitä voi käyttää voimavarana työssään.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i-FI" dirty="0"/>
              <a:t>Ammattilainen voi näyttää tunteensa, mutta hallitusti.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A087E-A3D6-4226-A13E-A36C55F4C6E2}" type="slidenum">
              <a:rPr lang="fi-FI" smtClean="0"/>
              <a:t>9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84269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B2FBECA-FF0C-4239-B63C-A0469650E5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6547489F-DB7D-408E-BE16-3BE8834DB0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694F267-9AB2-49DC-8DFF-A6C9D7F0C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BBE0-543E-4195-92C3-2CAFE79FAA71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2281E146-32F3-44B7-BED2-D15C11D15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D439C802-C26A-4442-B1B7-C431A0889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B663-0FCA-4892-A068-17A6147EC18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87897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D71A8C9-2DB1-47F8-83AD-D70169806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Pystysuoran tekstin paikkamerkki 2">
            <a:extLst>
              <a:ext uri="{FF2B5EF4-FFF2-40B4-BE49-F238E27FC236}">
                <a16:creationId xmlns:a16="http://schemas.microsoft.com/office/drawing/2014/main" id="{73FC3909-F798-47AB-89EE-15628ABB2E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A8F16866-B3A8-4B1D-94E7-ED2250B24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BBE0-543E-4195-92C3-2CAFE79FAA71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12E13B4-0695-49B7-8157-342E9E5FB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B7D017AF-3CDF-4E32-B764-28D6A8FC4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B663-0FCA-4892-A068-17A6147EC18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11258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>
            <a:extLst>
              <a:ext uri="{FF2B5EF4-FFF2-40B4-BE49-F238E27FC236}">
                <a16:creationId xmlns:a16="http://schemas.microsoft.com/office/drawing/2014/main" id="{FA0B9B8A-6723-45C0-92C7-0A9064E2C7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Pystysuoran tekstin paikkamerkki 2">
            <a:extLst>
              <a:ext uri="{FF2B5EF4-FFF2-40B4-BE49-F238E27FC236}">
                <a16:creationId xmlns:a16="http://schemas.microsoft.com/office/drawing/2014/main" id="{D053D4F5-9C79-468D-B7D6-081C7F7A98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E45DFF1-BD13-42B7-A748-2E01728C3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BBE0-543E-4195-92C3-2CAFE79FAA71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CF1532C8-DCC1-4B9C-8EEE-B021DC4BE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203B1129-296A-46E8-9DE0-56AD8C5CB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B663-0FCA-4892-A068-17A6147EC18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23092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tsikko ja sisältö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100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+ 2 columns" type="twoColTx">
  <p:cSld name="Title + 2 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932000" y="1215600"/>
            <a:ext cx="2694400" cy="4436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5125767" y="1073767"/>
            <a:ext cx="3000400" cy="4720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609585" lvl="0" indent="-457189">
              <a:spcBef>
                <a:spcPts val="800"/>
              </a:spcBef>
              <a:spcAft>
                <a:spcPts val="0"/>
              </a:spcAft>
              <a:buSzPts val="1800"/>
              <a:buChar char="◦"/>
              <a:defRPr sz="2400"/>
            </a:lvl1pPr>
            <a:lvl2pPr marL="1219170" lvl="1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2pPr>
            <a:lvl3pPr marL="1828754" lvl="2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3pPr>
            <a:lvl4pPr marL="2438339" lvl="3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4pPr>
            <a:lvl5pPr marL="3047924" lvl="4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5pPr>
            <a:lvl6pPr marL="3657509" lvl="5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6pPr>
            <a:lvl7pPr marL="4267093" lvl="6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7pPr>
            <a:lvl8pPr marL="4876678" lvl="7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8pPr>
            <a:lvl9pPr marL="5486263" lvl="8" indent="-457189">
              <a:spcBef>
                <a:spcPts val="1333"/>
              </a:spcBef>
              <a:spcAft>
                <a:spcPts val="1333"/>
              </a:spcAft>
              <a:buSzPts val="1800"/>
              <a:buChar char="◦"/>
              <a:defRPr sz="24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2"/>
          </p:nvPr>
        </p:nvSpPr>
        <p:spPr>
          <a:xfrm>
            <a:off x="8582165" y="1073767"/>
            <a:ext cx="3000400" cy="4720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609585" lvl="0" indent="-457189">
              <a:spcBef>
                <a:spcPts val="800"/>
              </a:spcBef>
              <a:spcAft>
                <a:spcPts val="0"/>
              </a:spcAft>
              <a:buSzPts val="1800"/>
              <a:buChar char="◦"/>
              <a:defRPr sz="2400"/>
            </a:lvl1pPr>
            <a:lvl2pPr marL="1219170" lvl="1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2pPr>
            <a:lvl3pPr marL="1828754" lvl="2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3pPr>
            <a:lvl4pPr marL="2438339" lvl="3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4pPr>
            <a:lvl5pPr marL="3047924" lvl="4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5pPr>
            <a:lvl6pPr marL="3657509" lvl="5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6pPr>
            <a:lvl7pPr marL="4267093" lvl="6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7pPr>
            <a:lvl8pPr marL="4876678" lvl="7" indent="-457189">
              <a:spcBef>
                <a:spcPts val="1333"/>
              </a:spcBef>
              <a:spcAft>
                <a:spcPts val="0"/>
              </a:spcAft>
              <a:buSzPts val="1800"/>
              <a:buChar char="◦"/>
              <a:defRPr sz="2400"/>
            </a:lvl8pPr>
            <a:lvl9pPr marL="5486263" lvl="8" indent="-457189">
              <a:spcBef>
                <a:spcPts val="1333"/>
              </a:spcBef>
              <a:spcAft>
                <a:spcPts val="1333"/>
              </a:spcAft>
              <a:buSzPts val="1800"/>
              <a:buChar char="◦"/>
              <a:defRPr sz="24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11307445" y="6333135"/>
            <a:ext cx="7316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55980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FA83E8AA-A36B-46C6-95EB-E7CFE2E30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C34B7D7D-3BF3-4A73-B28F-AECAD2A7B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F16A70E-4930-474E-81DE-35E37C598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BBE0-543E-4195-92C3-2CAFE79FAA71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CDBD148A-A02D-4A14-ACBB-AE330F234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C94EB05C-6CE4-45AF-B970-850FDD1A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B663-0FCA-4892-A068-17A6147EC18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2124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F6E401A-75C5-47E2-9B25-CAE8D32AF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81894D0-6B95-4125-BDAC-5ABEE1C91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DE1A6889-8DAF-45C7-9952-712872BF2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BBE0-543E-4195-92C3-2CAFE79FAA71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80888F2C-EC4F-4E47-97B1-90A30BCD9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9B76B67E-F2E8-4381-B1D0-FBDF95EE4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B663-0FCA-4892-A068-17A6147EC18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08876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B4572E89-ED42-43DF-9358-A68E07EBF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41AD3860-468D-4269-99AD-6707A3779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4C9D5FD8-6B94-4FDE-8133-525A517539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BD43E847-4F47-4892-A64A-9C3FEFEE2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BBE0-543E-4195-92C3-2CAFE79FAA71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6" name="Alatunnisteen paikkamerkki 5">
            <a:extLst>
              <a:ext uri="{FF2B5EF4-FFF2-40B4-BE49-F238E27FC236}">
                <a16:creationId xmlns:a16="http://schemas.microsoft.com/office/drawing/2014/main" id="{59202959-DD6A-40F7-8D47-B821BD941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AF60C8CC-D730-48CA-A9B0-8513334C6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B663-0FCA-4892-A068-17A6147EC18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5922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C6B7A4C-D518-4FEC-A88C-4167FED9C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210914B9-8C7B-457C-89BC-DB54C0935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1ADC9888-D1A4-4C30-9A75-69FFC601B3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47CE7AE8-E521-4979-8FB2-24B3F3531C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917921E1-DF1E-4039-BF26-A104327170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äivämäärän paikkamerkki 6">
            <a:extLst>
              <a:ext uri="{FF2B5EF4-FFF2-40B4-BE49-F238E27FC236}">
                <a16:creationId xmlns:a16="http://schemas.microsoft.com/office/drawing/2014/main" id="{E205434C-5644-46D3-86E7-B40947ED5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BBE0-543E-4195-92C3-2CAFE79FAA71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8" name="Alatunnisteen paikkamerkki 7">
            <a:extLst>
              <a:ext uri="{FF2B5EF4-FFF2-40B4-BE49-F238E27FC236}">
                <a16:creationId xmlns:a16="http://schemas.microsoft.com/office/drawing/2014/main" id="{C55371DD-4F99-48CF-B0F5-38ACA1BFE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>
            <a:extLst>
              <a:ext uri="{FF2B5EF4-FFF2-40B4-BE49-F238E27FC236}">
                <a16:creationId xmlns:a16="http://schemas.microsoft.com/office/drawing/2014/main" id="{3056515E-D779-4E8F-BD1F-1FC879D74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B663-0FCA-4892-A068-17A6147EC18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69596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967E6D83-1586-4DB7-B423-20228A712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069FC242-572D-4609-92B6-7E3661198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BBE0-543E-4195-92C3-2CAFE79FAA71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04EFA908-B5C0-491C-9096-FBE2D1168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3A684468-42DB-4294-AE94-183A77516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B663-0FCA-4892-A068-17A6147EC18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8406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A0FF9168-985F-43E9-8926-118B4A9A6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BBE0-543E-4195-92C3-2CAFE79FAA71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3" name="Alatunnisteen paikkamerkki 2">
            <a:extLst>
              <a:ext uri="{FF2B5EF4-FFF2-40B4-BE49-F238E27FC236}">
                <a16:creationId xmlns:a16="http://schemas.microsoft.com/office/drawing/2014/main" id="{4B782D40-B38D-47C8-B77A-A9D1BA2E8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5036EA15-D87D-4D12-9F2C-CF8707BAA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B663-0FCA-4892-A068-17A6147EC18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34091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5CE4A0A-C1AB-454C-B6AA-74E1CCE29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14051FE9-8C75-499E-8338-DF49855D4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56358DBE-1CD1-4C1A-A02D-A6FFD9817F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9A71B8A5-8B9F-4E19-B4D3-C2598BE5D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BBE0-543E-4195-92C3-2CAFE79FAA71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6" name="Alatunnisteen paikkamerkki 5">
            <a:extLst>
              <a:ext uri="{FF2B5EF4-FFF2-40B4-BE49-F238E27FC236}">
                <a16:creationId xmlns:a16="http://schemas.microsoft.com/office/drawing/2014/main" id="{4D8B5029-E144-43E6-93B0-B8D668C56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5A5DA25F-9DBE-472A-B98D-BB1C5DCB9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B663-0FCA-4892-A068-17A6147EC18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82119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496A52B-B802-45F9-9244-BA9385AFA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3" name="Kuvan paikkamerkki 2">
            <a:extLst>
              <a:ext uri="{FF2B5EF4-FFF2-40B4-BE49-F238E27FC236}">
                <a16:creationId xmlns:a16="http://schemas.microsoft.com/office/drawing/2014/main" id="{1CFEC6E9-21E0-4412-8A5D-6512700FE7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011DE401-E6BB-4BCB-8B15-72CD1D72FC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5" name="Päivämäärän paikkamerkki 4">
            <a:extLst>
              <a:ext uri="{FF2B5EF4-FFF2-40B4-BE49-F238E27FC236}">
                <a16:creationId xmlns:a16="http://schemas.microsoft.com/office/drawing/2014/main" id="{7B77A26D-D144-4911-9206-0E31D97BD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BBE0-543E-4195-92C3-2CAFE79FAA71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6" name="Alatunnisteen paikkamerkki 5">
            <a:extLst>
              <a:ext uri="{FF2B5EF4-FFF2-40B4-BE49-F238E27FC236}">
                <a16:creationId xmlns:a16="http://schemas.microsoft.com/office/drawing/2014/main" id="{F3535927-6D36-4320-ABB7-CD89E85FE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AE4BB02F-DB6F-42F3-AB97-B481BB714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7B663-0FCA-4892-A068-17A6147EC18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25054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A7D28BCA-F0F0-4D4B-ABD5-5430C81F3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0FD25D35-78E4-4602-BC36-1C42DFE5D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D8D2D13C-1E86-48D6-A24D-F2B419F046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8BBE0-543E-4195-92C3-2CAFE79FAA71}" type="datetimeFigureOut">
              <a:rPr lang="fi-FI" smtClean="0"/>
              <a:t>8.11.2019</a:t>
            </a:fld>
            <a:endParaRPr lang="fi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F748AC7E-C840-4486-8489-1F44C492B6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FC84EA5F-D8B8-4A77-88F1-F44DFD6F4A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7B663-0FCA-4892-A068-17A6147EC18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7812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hyperlink" Target="http://www.surevankohtaaminen.fi/surevan-kohtaaminen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hyperlink" Target="http://www.surevankohtaaminen.fi/surevan-kohtaaminen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hyperlink" Target="http://www.surevankohtaaminen.fi/surevan-kohtaaminen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hyperlink" Target="http://www.surevankohtaaminen.fi/surevan-kohtaaminen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surevankohtaaminen.fi/palaute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surevankohtaaminen-lv.creamailer.fi/survey/answer/lanaxpdwdraod" TargetMode="External"/><Relationship Id="rId5" Type="http://schemas.openxmlformats.org/officeDocument/2006/relationships/hyperlink" Target="https://www.surevankohtaaminen.fi/pyyda-kokemusasiantuntijan-vierailua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hyperlink" Target="https://www.surevankohtaaminen.fi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tus.fi/akillisesti-kuolleen-henkilon-laheisten-tukeminen-hoitosuositus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hyperlink" Target="http://www.surevankohtaaminen.fi/surevan-kohtaaminen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hyperlink" Target="http://www.surevankohtaaminen.fi/surevan-kohtaamin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2FDD2B30-D437-4F54-A4A8-6E6890D0BB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163" y="394656"/>
            <a:ext cx="6141374" cy="5030372"/>
          </a:xfrm>
          <a:prstGeom prst="rect">
            <a:avLst/>
          </a:prstGeom>
        </p:spPr>
      </p:pic>
      <p:pic>
        <p:nvPicPr>
          <p:cNvPr id="11" name="Kuva 10">
            <a:extLst>
              <a:ext uri="{FF2B5EF4-FFF2-40B4-BE49-F238E27FC236}">
                <a16:creationId xmlns:a16="http://schemas.microsoft.com/office/drawing/2014/main" id="{0095AE81-3287-4BE9-8579-27FD50C25E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9723" y="3568052"/>
            <a:ext cx="6867145" cy="5143500"/>
          </a:xfrm>
          <a:prstGeom prst="rect">
            <a:avLst/>
          </a:prstGeom>
        </p:spPr>
      </p:pic>
      <p:pic>
        <p:nvPicPr>
          <p:cNvPr id="3" name="Kuva 2">
            <a:extLst>
              <a:ext uri="{FF2B5EF4-FFF2-40B4-BE49-F238E27FC236}">
                <a16:creationId xmlns:a16="http://schemas.microsoft.com/office/drawing/2014/main" id="{A888CC57-B2EF-407C-B81A-57807EDBF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851" y="5489991"/>
            <a:ext cx="1034835" cy="1034835"/>
          </a:xfrm>
          <a:prstGeom prst="rect">
            <a:avLst/>
          </a:prstGeom>
        </p:spPr>
      </p:pic>
      <p:sp>
        <p:nvSpPr>
          <p:cNvPr id="8" name="Tekstiruutu 7">
            <a:extLst>
              <a:ext uri="{FF2B5EF4-FFF2-40B4-BE49-F238E27FC236}">
                <a16:creationId xmlns:a16="http://schemas.microsoft.com/office/drawing/2014/main" id="{52E0FF6F-DD29-4326-9117-892FE44B3720}"/>
              </a:ext>
            </a:extLst>
          </p:cNvPr>
          <p:cNvSpPr txBox="1"/>
          <p:nvPr/>
        </p:nvSpPr>
        <p:spPr>
          <a:xfrm>
            <a:off x="1371818" y="3296032"/>
            <a:ext cx="7680960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fi-FI" sz="2100" b="1" dirty="0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</a:rPr>
              <a:t>Anne Viitala</a:t>
            </a:r>
          </a:p>
          <a:p>
            <a:r>
              <a:rPr lang="fi-FI" sz="2100" b="1" dirty="0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</a:rPr>
              <a:t>Projektipäällikkö, </a:t>
            </a:r>
            <a:r>
              <a:rPr lang="fi-FI" sz="2100" b="1" dirty="0" err="1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</a:rPr>
              <a:t>TtM</a:t>
            </a:r>
            <a:endParaRPr lang="fi-FI" sz="2100" b="1" dirty="0">
              <a:solidFill>
                <a:srgbClr val="006E96"/>
              </a:solidFill>
              <a:latin typeface="DagnyPro" panose="020B0504020101010102" pitchFamily="34" charset="0"/>
              <a:cs typeface="Arial" panose="020B0604020202020204" pitchFamily="34" charset="0"/>
            </a:endParaRPr>
          </a:p>
          <a:p>
            <a:r>
              <a:rPr lang="fi-FI" sz="2100" b="1" dirty="0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</a:rPr>
              <a:t>Surevan kohtaaminen –hanke</a:t>
            </a:r>
          </a:p>
          <a:p>
            <a:r>
              <a:rPr lang="fi-FI" sz="2100" b="1" dirty="0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</a:rPr>
              <a:t>8.11.2019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3E4A3DD1-88E0-4E43-BA05-D292E7E949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66" y="750338"/>
            <a:ext cx="4699477" cy="2159504"/>
          </a:xfrm>
          <a:prstGeom prst="rect">
            <a:avLst/>
          </a:prstGeom>
        </p:spPr>
      </p:pic>
      <p:pic>
        <p:nvPicPr>
          <p:cNvPr id="10" name="Kuva 9" descr="Kuva, joka sisältää kohteen clipart-kuva&#10;&#10;Kuvaus luotu automaattisesti">
            <a:extLst>
              <a:ext uri="{FF2B5EF4-FFF2-40B4-BE49-F238E27FC236}">
                <a16:creationId xmlns:a16="http://schemas.microsoft.com/office/drawing/2014/main" id="{DE6D9945-AF7A-4A5D-97DB-AAF68BCDEE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493" y="5923876"/>
            <a:ext cx="260944" cy="260944"/>
          </a:xfrm>
          <a:prstGeom prst="rect">
            <a:avLst/>
          </a:prstGeom>
        </p:spPr>
      </p:pic>
      <p:pic>
        <p:nvPicPr>
          <p:cNvPr id="13" name="Kuva 12">
            <a:extLst>
              <a:ext uri="{FF2B5EF4-FFF2-40B4-BE49-F238E27FC236}">
                <a16:creationId xmlns:a16="http://schemas.microsoft.com/office/drawing/2014/main" id="{DAF51658-88F7-43D3-BCD1-64C2188BFC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229" y="6238991"/>
            <a:ext cx="405472" cy="278294"/>
          </a:xfrm>
          <a:prstGeom prst="rect">
            <a:avLst/>
          </a:prstGeom>
        </p:spPr>
      </p:pic>
      <p:sp>
        <p:nvSpPr>
          <p:cNvPr id="14" name="Tekstiruutu 13">
            <a:extLst>
              <a:ext uri="{FF2B5EF4-FFF2-40B4-BE49-F238E27FC236}">
                <a16:creationId xmlns:a16="http://schemas.microsoft.com/office/drawing/2014/main" id="{3354E27E-A00D-4E70-ABED-15DE047600CE}"/>
              </a:ext>
            </a:extLst>
          </p:cNvPr>
          <p:cNvSpPr txBox="1"/>
          <p:nvPr/>
        </p:nvSpPr>
        <p:spPr>
          <a:xfrm>
            <a:off x="2084751" y="5862021"/>
            <a:ext cx="3737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</a:rPr>
              <a:t>facebook.com/</a:t>
            </a:r>
            <a:r>
              <a:rPr lang="fi-FI" err="1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</a:rPr>
              <a:t>surevankohtaaminen</a:t>
            </a:r>
            <a:endParaRPr lang="fi-FI"/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DC3602B1-5587-4D03-9D1A-196BCE35DC2D}"/>
              </a:ext>
            </a:extLst>
          </p:cNvPr>
          <p:cNvSpPr/>
          <p:nvPr/>
        </p:nvSpPr>
        <p:spPr>
          <a:xfrm>
            <a:off x="2074464" y="6170815"/>
            <a:ext cx="23001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>
                <a:solidFill>
                  <a:srgbClr val="006E96"/>
                </a:solidFill>
                <a:latin typeface="DagnyPro" panose="020B0504020101010102" pitchFamily="34" charset="0"/>
              </a:rPr>
              <a:t>@</a:t>
            </a:r>
            <a:r>
              <a:rPr lang="fi-FI" err="1">
                <a:solidFill>
                  <a:srgbClr val="006E96"/>
                </a:solidFill>
                <a:latin typeface="DagnyPro" panose="020B0504020101010102" pitchFamily="34" charset="0"/>
              </a:rPr>
              <a:t>surekohanke</a:t>
            </a:r>
            <a:endParaRPr lang="fi-FI">
              <a:solidFill>
                <a:srgbClr val="006E96"/>
              </a:solidFill>
              <a:latin typeface="DagnyPro" panose="020B0504020101010102" pitchFamily="34" charset="0"/>
            </a:endParaRPr>
          </a:p>
        </p:txBody>
      </p:sp>
      <p:sp>
        <p:nvSpPr>
          <p:cNvPr id="16" name="Suorakulmio 15">
            <a:extLst>
              <a:ext uri="{FF2B5EF4-FFF2-40B4-BE49-F238E27FC236}">
                <a16:creationId xmlns:a16="http://schemas.microsoft.com/office/drawing/2014/main" id="{CFC78944-8F9E-49EC-9508-5F15DDE120E9}"/>
              </a:ext>
            </a:extLst>
          </p:cNvPr>
          <p:cNvSpPr/>
          <p:nvPr/>
        </p:nvSpPr>
        <p:spPr>
          <a:xfrm>
            <a:off x="2077940" y="5568549"/>
            <a:ext cx="31561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>
                <a:solidFill>
                  <a:srgbClr val="006E96"/>
                </a:solidFill>
                <a:latin typeface="DagnyPro" panose="020B0504020101010102" pitchFamily="34" charset="0"/>
              </a:rPr>
              <a:t>www.surevankohtaaminen.fi</a:t>
            </a:r>
          </a:p>
        </p:txBody>
      </p:sp>
    </p:spTree>
    <p:extLst>
      <p:ext uri="{BB962C8B-B14F-4D97-AF65-F5344CB8AC3E}">
        <p14:creationId xmlns:p14="http://schemas.microsoft.com/office/powerpoint/2010/main" val="3070281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>
            <a:extLst>
              <a:ext uri="{FF2B5EF4-FFF2-40B4-BE49-F238E27FC236}">
                <a16:creationId xmlns:a16="http://schemas.microsoft.com/office/drawing/2014/main" id="{4B6B6CD8-34B7-41A8-BF1C-D9BDA334D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0507" y="378947"/>
            <a:ext cx="1081887" cy="714357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97A166B-5E41-4196-A84B-3DA0496D4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55" y="546541"/>
            <a:ext cx="10515600" cy="1325563"/>
          </a:xfrm>
        </p:spPr>
        <p:txBody>
          <a:bodyPr/>
          <a:lstStyle/>
          <a:p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Anna aikaasi.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49B12CD4-073B-4B1B-8B28-07FA847D8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0343" y="2646179"/>
            <a:ext cx="5026307" cy="264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Kiire ei saa näkyä kohtaamisissa surevien kanssa.</a:t>
            </a:r>
          </a:p>
          <a:p>
            <a:pPr marL="0" indent="0">
              <a:buNone/>
            </a:pPr>
            <a:endParaRPr lang="fi-FI" dirty="0"/>
          </a:p>
          <a:p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1654F2BC-3DFC-43D9-8E84-2660E0C90740}"/>
              </a:ext>
            </a:extLst>
          </p:cNvPr>
          <p:cNvSpPr/>
          <p:nvPr/>
        </p:nvSpPr>
        <p:spPr>
          <a:xfrm>
            <a:off x="1638300" y="6070234"/>
            <a:ext cx="8915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Lisätietoa: </a:t>
            </a: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www.surevankohtaaminen.fi/surevan-kohtaaminen</a:t>
            </a: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fi-FI" sz="2400" b="0" i="0" u="none" strike="noStrike" kern="1200" cap="none" spc="0" normalizeH="0" baseline="0" noProof="0" dirty="0">
              <a:ln>
                <a:noFill/>
              </a:ln>
              <a:solidFill>
                <a:srgbClr val="006E9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7DF2F836-4699-4722-84D1-CCDBBA8905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1913" y="883891"/>
            <a:ext cx="3648955" cy="441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47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>
            <a:extLst>
              <a:ext uri="{FF2B5EF4-FFF2-40B4-BE49-F238E27FC236}">
                <a16:creationId xmlns:a16="http://schemas.microsoft.com/office/drawing/2014/main" id="{4B6B6CD8-34B7-41A8-BF1C-D9BDA334D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0507" y="378947"/>
            <a:ext cx="1081887" cy="714357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97A166B-5E41-4196-A84B-3DA0496D4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55" y="546541"/>
            <a:ext cx="10515600" cy="1325563"/>
          </a:xfrm>
        </p:spPr>
        <p:txBody>
          <a:bodyPr/>
          <a:lstStyle/>
          <a:p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Anna tietoa – myös kirjallisena.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49B12CD4-073B-4B1B-8B28-07FA847D8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0343" y="2259142"/>
            <a:ext cx="5026307" cy="31841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Surevalle on usein helpottavaa kuulla tosiasioita tapahtuneesta sekä yleistä tietoa surusta.</a:t>
            </a: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Puhu suoraan ja ymmärrettävästi.</a:t>
            </a:r>
          </a:p>
          <a:p>
            <a:pPr marL="0" indent="0">
              <a:buNone/>
            </a:pPr>
            <a:endParaRPr lang="fi-FI" dirty="0"/>
          </a:p>
          <a:p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1654F2BC-3DFC-43D9-8E84-2660E0C90740}"/>
              </a:ext>
            </a:extLst>
          </p:cNvPr>
          <p:cNvSpPr/>
          <p:nvPr/>
        </p:nvSpPr>
        <p:spPr>
          <a:xfrm>
            <a:off x="1638300" y="6070234"/>
            <a:ext cx="8915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Lisätietoa: </a:t>
            </a: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www.surevankohtaaminen.fi/surevan-kohtaaminen</a:t>
            </a: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fi-FI" sz="2400" b="0" i="0" u="none" strike="noStrike" kern="1200" cap="none" spc="0" normalizeH="0" baseline="0" noProof="0" dirty="0">
              <a:ln>
                <a:noFill/>
              </a:ln>
              <a:solidFill>
                <a:srgbClr val="006E9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7BB4C114-E86D-4372-B561-1F9E4EE8F2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2051" y="1463322"/>
            <a:ext cx="1978724" cy="436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130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>
            <a:extLst>
              <a:ext uri="{FF2B5EF4-FFF2-40B4-BE49-F238E27FC236}">
                <a16:creationId xmlns:a16="http://schemas.microsoft.com/office/drawing/2014/main" id="{4B6B6CD8-34B7-41A8-BF1C-D9BDA334D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0507" y="378947"/>
            <a:ext cx="1081887" cy="714357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97A166B-5E41-4196-A84B-3DA0496D4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55" y="546541"/>
            <a:ext cx="10515600" cy="1325563"/>
          </a:xfrm>
        </p:spPr>
        <p:txBody>
          <a:bodyPr/>
          <a:lstStyle/>
          <a:p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Kunnioita surua.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49B12CD4-073B-4B1B-8B28-07FA847D8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3" y="2185555"/>
            <a:ext cx="5026307" cy="35712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Läheisillä on oikeus suruun, oli tilanne mikä tahansa.</a:t>
            </a: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Älä yritä pienentää surua tai tee omia tulkintoja.</a:t>
            </a: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Käytä menehtyneestä tämän nimeä.</a:t>
            </a: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1654F2BC-3DFC-43D9-8E84-2660E0C90740}"/>
              </a:ext>
            </a:extLst>
          </p:cNvPr>
          <p:cNvSpPr/>
          <p:nvPr/>
        </p:nvSpPr>
        <p:spPr>
          <a:xfrm>
            <a:off x="1638300" y="6070234"/>
            <a:ext cx="8915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Lisätietoa: </a:t>
            </a: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www.surevankohtaaminen.fi/surevan-kohtaaminen</a:t>
            </a: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fi-FI" sz="2400" b="0" i="0" u="none" strike="noStrike" kern="1200" cap="none" spc="0" normalizeH="0" baseline="0" noProof="0" dirty="0">
              <a:ln>
                <a:noFill/>
              </a:ln>
              <a:solidFill>
                <a:srgbClr val="006E9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CBEBFB9B-1310-4864-BE89-F7CCAEB1F1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4268" y="1551242"/>
            <a:ext cx="3704345" cy="375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34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>
            <a:extLst>
              <a:ext uri="{FF2B5EF4-FFF2-40B4-BE49-F238E27FC236}">
                <a16:creationId xmlns:a16="http://schemas.microsoft.com/office/drawing/2014/main" id="{4B6B6CD8-34B7-41A8-BF1C-D9BDA334D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0507" y="378947"/>
            <a:ext cx="1081887" cy="714357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97A166B-5E41-4196-A84B-3DA0496D4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55" y="546541"/>
            <a:ext cx="10515600" cy="1325563"/>
          </a:xfrm>
        </p:spPr>
        <p:txBody>
          <a:bodyPr/>
          <a:lstStyle/>
          <a:p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Ohjaa eteenpäin.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49B12CD4-073B-4B1B-8B28-07FA847D8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3" y="2185555"/>
            <a:ext cx="5026307" cy="357122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Velvollisuutesi on varmistaa, että sureva saa apua eikä jää yksin jatkossakaan.</a:t>
            </a: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Sureva saattaa tarvita</a:t>
            </a:r>
          </a:p>
          <a:p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kriisiapua akuuttiin hätään</a:t>
            </a:r>
          </a:p>
          <a:p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keskusteluapua (pitkään tapahtuneen jälkeenkin)</a:t>
            </a:r>
          </a:p>
          <a:p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vertaistukea</a:t>
            </a:r>
          </a:p>
          <a:p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käytännön apua.</a:t>
            </a: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1654F2BC-3DFC-43D9-8E84-2660E0C90740}"/>
              </a:ext>
            </a:extLst>
          </p:cNvPr>
          <p:cNvSpPr/>
          <p:nvPr/>
        </p:nvSpPr>
        <p:spPr>
          <a:xfrm>
            <a:off x="1638300" y="6070234"/>
            <a:ext cx="8915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Lisätietoa: </a:t>
            </a: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www.surevankohtaaminen.fi/surevan-kohtaaminen</a:t>
            </a: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fi-FI" sz="2400" b="0" i="0" u="none" strike="noStrike" kern="1200" cap="none" spc="0" normalizeH="0" baseline="0" noProof="0" dirty="0">
              <a:ln>
                <a:noFill/>
              </a:ln>
              <a:solidFill>
                <a:srgbClr val="006E9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2641AC27-E855-4E24-A3E6-70086F8102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7453" y="1807083"/>
            <a:ext cx="5534941" cy="394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845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>
            <a:extLst>
              <a:ext uri="{FF2B5EF4-FFF2-40B4-BE49-F238E27FC236}">
                <a16:creationId xmlns:a16="http://schemas.microsoft.com/office/drawing/2014/main" id="{4B6B6CD8-34B7-41A8-BF1C-D9BDA334D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0507" y="378947"/>
            <a:ext cx="1081887" cy="714357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97A166B-5E41-4196-A84B-3DA0496D4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55" y="2222089"/>
            <a:ext cx="10515600" cy="1292001"/>
          </a:xfrm>
        </p:spPr>
        <p:txBody>
          <a:bodyPr/>
          <a:lstStyle/>
          <a:p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VARMISTA, ETTÄ JOKU OTTAA KOPIN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49B12CD4-073B-4B1B-8B28-07FA847D8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3" y="2185555"/>
            <a:ext cx="5026307" cy="35712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2641AC27-E855-4E24-A3E6-70086F8102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2622" y="3784075"/>
            <a:ext cx="3866755" cy="275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375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 descr="Kuva, joka sisältää kohteen objekti&#10;&#10;Kuvaus luotu automaattisesti">
            <a:extLst>
              <a:ext uri="{FF2B5EF4-FFF2-40B4-BE49-F238E27FC236}">
                <a16:creationId xmlns:a16="http://schemas.microsoft.com/office/drawing/2014/main" id="{243E8E54-9F26-4563-839E-745B7EEC00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747" y="3278217"/>
            <a:ext cx="2743200" cy="2743200"/>
          </a:xfrm>
          <a:prstGeom prst="rect">
            <a:avLst/>
          </a:prstGeom>
        </p:spPr>
      </p:pic>
      <p:pic>
        <p:nvPicPr>
          <p:cNvPr id="11" name="Kuva 10">
            <a:extLst>
              <a:ext uri="{FF2B5EF4-FFF2-40B4-BE49-F238E27FC236}">
                <a16:creationId xmlns:a16="http://schemas.microsoft.com/office/drawing/2014/main" id="{14D50EF9-3B1E-4FBC-AC5D-75ABA6D509C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3683">
            <a:off x="1371153" y="-1443010"/>
            <a:ext cx="9624388" cy="7210310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4B6B6CD8-34B7-41A8-BF1C-D9BDA334D8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787" y="5311398"/>
            <a:ext cx="1387366" cy="916060"/>
          </a:xfrm>
          <a:prstGeom prst="rect">
            <a:avLst/>
          </a:prstGeom>
        </p:spPr>
      </p:pic>
      <p:sp>
        <p:nvSpPr>
          <p:cNvPr id="8" name="Otsikko 1">
            <a:extLst>
              <a:ext uri="{FF2B5EF4-FFF2-40B4-BE49-F238E27FC236}">
                <a16:creationId xmlns:a16="http://schemas.microsoft.com/office/drawing/2014/main" id="{DD743A58-1327-458D-9C81-9A42EA6D22D4}"/>
              </a:ext>
            </a:extLst>
          </p:cNvPr>
          <p:cNvSpPr txBox="1">
            <a:spLocks/>
          </p:cNvSpPr>
          <p:nvPr/>
        </p:nvSpPr>
        <p:spPr>
          <a:xfrm>
            <a:off x="838199" y="83658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4400" b="0" i="0" u="none" strike="noStrike" kern="1200" cap="none" spc="0" normalizeH="0" baseline="0" noProof="0" dirty="0">
                <a:ln>
                  <a:noFill/>
                </a:ln>
                <a:solidFill>
                  <a:srgbClr val="006E96"/>
                </a:solidFill>
                <a:effectLst/>
                <a:uLnTx/>
                <a:uFillTx/>
                <a:latin typeface="DagnyPro" panose="020B0504020101010102" pitchFamily="34" charset="0"/>
                <a:cs typeface="Arial" panose="020B0604020202020204" pitchFamily="34" charset="0"/>
              </a:rPr>
              <a:t>PALAUTE ON MEILLE TÄRKEÄÄ! </a:t>
            </a:r>
          </a:p>
        </p:txBody>
      </p:sp>
      <p:sp>
        <p:nvSpPr>
          <p:cNvPr id="12" name="Sisällön paikkamerkki 5">
            <a:extLst>
              <a:ext uri="{FF2B5EF4-FFF2-40B4-BE49-F238E27FC236}">
                <a16:creationId xmlns:a16="http://schemas.microsoft.com/office/drawing/2014/main" id="{22E6FBC9-3B43-43E1-840B-88A6632A4E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722908" y="1559658"/>
            <a:ext cx="6920879" cy="142895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i-FI" sz="3200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i-FI" sz="3200" u="sng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www.surevankohtaaminen.fi/palaute</a:t>
            </a:r>
            <a:r>
              <a:rPr lang="fi-FI" sz="3200" u="sng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i-FI" sz="3200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i-FI" sz="3200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i-FI" sz="3200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i-FI" sz="3200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422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>
            <a:extLst>
              <a:ext uri="{FF2B5EF4-FFF2-40B4-BE49-F238E27FC236}">
                <a16:creationId xmlns:a16="http://schemas.microsoft.com/office/drawing/2014/main" id="{FC197F15-7CDB-4F36-AD4A-3B057E802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864" y="-310068"/>
            <a:ext cx="8138272" cy="6666018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56636FB1-3F63-427A-A4C7-BA60D41BA8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3126" y="2534010"/>
            <a:ext cx="9156193" cy="6858000"/>
          </a:xfrm>
          <a:prstGeom prst="rect">
            <a:avLst/>
          </a:prstGeom>
        </p:spPr>
      </p:pic>
      <p:sp>
        <p:nvSpPr>
          <p:cNvPr id="3" name="Otsikko 2">
            <a:extLst>
              <a:ext uri="{FF2B5EF4-FFF2-40B4-BE49-F238E27FC236}">
                <a16:creationId xmlns:a16="http://schemas.microsoft.com/office/drawing/2014/main" id="{B2437A25-5349-418C-822F-619BF9DF8F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302525"/>
            <a:ext cx="9144000" cy="1274418"/>
          </a:xfrm>
        </p:spPr>
        <p:txBody>
          <a:bodyPr/>
          <a:lstStyle/>
          <a:p>
            <a:r>
              <a:rPr lang="fi-FI" dirty="0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</a:rPr>
              <a:t>KIITOS! </a:t>
            </a:r>
          </a:p>
        </p:txBody>
      </p:sp>
      <p:sp>
        <p:nvSpPr>
          <p:cNvPr id="4" name="Alaotsikko 3">
            <a:extLst>
              <a:ext uri="{FF2B5EF4-FFF2-40B4-BE49-F238E27FC236}">
                <a16:creationId xmlns:a16="http://schemas.microsoft.com/office/drawing/2014/main" id="{6F42F35E-CF90-44F9-8ADD-3B0CB121D3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88046"/>
            <a:ext cx="9144000" cy="16557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Tilaa kokemusasiantuntijan vierailu</a:t>
            </a:r>
            <a:endParaRPr lang="fi-FI" dirty="0">
              <a:solidFill>
                <a:srgbClr val="006E96"/>
              </a:solidFill>
              <a:latin typeface="DagnyPro" panose="020B0504020101010102" pitchFamily="34" charset="0"/>
              <a:cs typeface="Arial" panose="020B0604020202020204" pitchFamily="34" charset="0"/>
            </a:endParaRPr>
          </a:p>
          <a:p>
            <a:r>
              <a:rPr lang="fi-FI" dirty="0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Tilaa uutiskirje</a:t>
            </a:r>
            <a:endParaRPr lang="fi-FI" dirty="0">
              <a:solidFill>
                <a:srgbClr val="006E96"/>
              </a:solidFill>
              <a:latin typeface="DagnyPro" panose="020B0504020101010102" pitchFamily="34" charset="0"/>
              <a:cs typeface="Arial" panose="020B0604020202020204" pitchFamily="34" charset="0"/>
            </a:endParaRPr>
          </a:p>
          <a:p>
            <a:endParaRPr lang="fi-FI" dirty="0">
              <a:solidFill>
                <a:srgbClr val="006E96"/>
              </a:solidFill>
              <a:latin typeface="DagnyPro" panose="020B0504020101010102" pitchFamily="34" charset="0"/>
              <a:cs typeface="Arial" panose="020B0604020202020204" pitchFamily="34" charset="0"/>
            </a:endParaRPr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8A87B14E-17D6-4FD3-8A52-C8D399B54C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204" y="502050"/>
            <a:ext cx="6091592" cy="258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486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>
            <a:extLst>
              <a:ext uri="{FF2B5EF4-FFF2-40B4-BE49-F238E27FC236}">
                <a16:creationId xmlns:a16="http://schemas.microsoft.com/office/drawing/2014/main" id="{8BB9DB1B-0748-4AE4-B206-36B076412F4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4000"/>
          </a:blip>
          <a:stretch>
            <a:fillRect/>
          </a:stretch>
        </p:blipFill>
        <p:spPr>
          <a:xfrm rot="727199">
            <a:off x="-3710868" y="-99744"/>
            <a:ext cx="7372282" cy="5521848"/>
          </a:xfrm>
          <a:prstGeom prst="rect">
            <a:avLst/>
          </a:prstGeom>
        </p:spPr>
      </p:pic>
      <p:sp>
        <p:nvSpPr>
          <p:cNvPr id="4" name="Otsikko 3">
            <a:extLst>
              <a:ext uri="{FF2B5EF4-FFF2-40B4-BE49-F238E27FC236}">
                <a16:creationId xmlns:a16="http://schemas.microsoft.com/office/drawing/2014/main" id="{FF250EC2-0C2A-4503-85C4-5BCD02846E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2002" y="233717"/>
            <a:ext cx="9750828" cy="1374032"/>
          </a:xfrm>
        </p:spPr>
        <p:txBody>
          <a:bodyPr>
            <a:noAutofit/>
          </a:bodyPr>
          <a:lstStyle/>
          <a:p>
            <a:r>
              <a:rPr lang="fi-FI" sz="3600" dirty="0">
                <a:solidFill>
                  <a:srgbClr val="006E96"/>
                </a:solidFill>
                <a:latin typeface="DagnyPro" panose="020B0504020101010102" pitchFamily="34" charset="0"/>
              </a:rPr>
              <a:t>SUREVAN KOHTAAMINEN </a:t>
            </a:r>
            <a:br>
              <a:rPr lang="fi-FI" sz="3600" dirty="0">
                <a:solidFill>
                  <a:srgbClr val="006E96"/>
                </a:solidFill>
                <a:latin typeface="DagnyPro" panose="020B0504020101010102" pitchFamily="34" charset="0"/>
              </a:rPr>
            </a:br>
            <a:r>
              <a:rPr lang="fi-FI" sz="3600" dirty="0">
                <a:solidFill>
                  <a:srgbClr val="006E96"/>
                </a:solidFill>
                <a:latin typeface="DagnyPro" panose="020B0504020101010102" pitchFamily="34" charset="0"/>
              </a:rPr>
              <a:t>-HANKE AUTTAA AMMATTILAISIA AUTTAMAAN</a:t>
            </a:r>
          </a:p>
        </p:txBody>
      </p:sp>
      <p:sp>
        <p:nvSpPr>
          <p:cNvPr id="10" name="Tekstiruutu 9">
            <a:extLst>
              <a:ext uri="{FF2B5EF4-FFF2-40B4-BE49-F238E27FC236}">
                <a16:creationId xmlns:a16="http://schemas.microsoft.com/office/drawing/2014/main" id="{59B6E765-51D5-435C-8E32-EB6656407BF4}"/>
              </a:ext>
            </a:extLst>
          </p:cNvPr>
          <p:cNvSpPr txBox="1"/>
          <p:nvPr/>
        </p:nvSpPr>
        <p:spPr>
          <a:xfrm>
            <a:off x="6624791" y="1979519"/>
            <a:ext cx="40470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400" dirty="0">
                <a:solidFill>
                  <a:srgbClr val="006E96"/>
                </a:solidFill>
                <a:latin typeface="DagnyPro" panose="020B0504020101010102" pitchFamily="34" charset="0"/>
              </a:rPr>
              <a:t>Tavoite</a:t>
            </a:r>
            <a:r>
              <a:rPr lang="fi-FI" sz="2400" dirty="0">
                <a:latin typeface="DagnyPro" panose="020B0504020101010102" pitchFamily="34" charset="0"/>
              </a:rPr>
              <a:t>: parantaa surevien avunsaantia lisäämällä ammattilaisten tietoja ja taitoja.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2400" dirty="0">
              <a:latin typeface="DagnyPro" panose="020B0504020101010102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400" dirty="0">
                <a:latin typeface="DagnyPro" panose="020B0504020101010102" pitchFamily="34" charset="0"/>
              </a:rPr>
              <a:t>Neljän surujärjestön yhteishanke (2018–2020).</a:t>
            </a:r>
            <a:br>
              <a:rPr lang="fi-FI" sz="2400" dirty="0">
                <a:latin typeface="DagnyPro" panose="020B0504020101010102" pitchFamily="34" charset="0"/>
              </a:rPr>
            </a:br>
            <a:endParaRPr lang="fi-FI" sz="2400" dirty="0">
              <a:latin typeface="DagnyPro" panose="020B0504020101010102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400" dirty="0">
                <a:latin typeface="DagnyPro" panose="020B0504020101010102" pitchFamily="34" charset="0"/>
              </a:rPr>
              <a:t>Rahoitus Veikkauksen tuotoista </a:t>
            </a:r>
            <a:r>
              <a:rPr lang="fi-FI" sz="2400" dirty="0" err="1">
                <a:latin typeface="DagnyPro" panose="020B0504020101010102" pitchFamily="34" charset="0"/>
              </a:rPr>
              <a:t>STEAn</a:t>
            </a:r>
            <a:r>
              <a:rPr lang="fi-FI" sz="2400" dirty="0">
                <a:latin typeface="DagnyPro" panose="020B0504020101010102" pitchFamily="34" charset="0"/>
              </a:rPr>
              <a:t> myöntämänä.</a:t>
            </a: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0A4CA2CE-84D0-445F-B6D7-4876C876BB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21" y="2146903"/>
            <a:ext cx="5722892" cy="4083822"/>
          </a:xfrm>
          <a:prstGeom prst="rect">
            <a:avLst/>
          </a:prstGeom>
        </p:spPr>
      </p:pic>
      <p:pic>
        <p:nvPicPr>
          <p:cNvPr id="11" name="Kuva 10">
            <a:extLst>
              <a:ext uri="{FF2B5EF4-FFF2-40B4-BE49-F238E27FC236}">
                <a16:creationId xmlns:a16="http://schemas.microsoft.com/office/drawing/2014/main" id="{0C7C710A-7D65-46B2-8D16-AD7B68B142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394" y="5534642"/>
            <a:ext cx="1340342" cy="885012"/>
          </a:xfrm>
          <a:prstGeom prst="rect">
            <a:avLst/>
          </a:prstGeom>
        </p:spPr>
      </p:pic>
      <p:cxnSp>
        <p:nvCxnSpPr>
          <p:cNvPr id="6" name="Suora yhdysviiva 5">
            <a:extLst>
              <a:ext uri="{FF2B5EF4-FFF2-40B4-BE49-F238E27FC236}">
                <a16:creationId xmlns:a16="http://schemas.microsoft.com/office/drawing/2014/main" id="{27B71E38-3FCD-419C-A0AB-6A13A2C1D4DC}"/>
              </a:ext>
            </a:extLst>
          </p:cNvPr>
          <p:cNvCxnSpPr/>
          <p:nvPr/>
        </p:nvCxnSpPr>
        <p:spPr>
          <a:xfrm>
            <a:off x="5618375" y="329938"/>
            <a:ext cx="0" cy="6089716"/>
          </a:xfrm>
          <a:prstGeom prst="line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064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>
            <a:extLst>
              <a:ext uri="{FF2B5EF4-FFF2-40B4-BE49-F238E27FC236}">
                <a16:creationId xmlns:a16="http://schemas.microsoft.com/office/drawing/2014/main" id="{D10F488F-DAF7-4E4C-9C7C-ED62C933D8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6000"/>
          </a:blip>
          <a:stretch>
            <a:fillRect/>
          </a:stretch>
        </p:blipFill>
        <p:spPr>
          <a:xfrm>
            <a:off x="4764780" y="1699074"/>
            <a:ext cx="8296006" cy="6213722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97A166B-5E41-4196-A84B-3DA0496D45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0478" y="530608"/>
            <a:ext cx="10515600" cy="1325563"/>
          </a:xfrm>
        </p:spPr>
        <p:txBody>
          <a:bodyPr>
            <a:normAutofit/>
          </a:bodyPr>
          <a:lstStyle/>
          <a:p>
            <a:r>
              <a:rPr lang="fi-FI" sz="4800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</a:rPr>
              <a:t>SURUJÄRJESTÖJEN TOIMINTA 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49B12CD4-073B-4B1B-8B28-07FA847D8C7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08027" y="1996736"/>
            <a:ext cx="6785468" cy="3630679"/>
          </a:xfrm>
        </p:spPr>
        <p:txBody>
          <a:bodyPr>
            <a:normAutofit/>
          </a:bodyPr>
          <a:lstStyle/>
          <a:p>
            <a:r>
              <a:rPr lang="fi-FI" sz="2400" b="1" dirty="0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</a:rPr>
              <a:t>Vertaistuki</a:t>
            </a:r>
            <a:r>
              <a:rPr lang="fi-FI" sz="2400" dirty="0">
                <a:solidFill>
                  <a:schemeClr val="tx2"/>
                </a:solidFill>
                <a:latin typeface="DagnyPro" panose="020B0504020101010102" pitchFamily="34" charset="0"/>
                <a:cs typeface="Arial" panose="020B0604020202020204" pitchFamily="34" charset="0"/>
              </a:rPr>
              <a:t>:</a:t>
            </a:r>
            <a:r>
              <a:rPr lang="fi-FI" sz="2400" dirty="0">
                <a:latin typeface="DagnyPro" panose="020B0504020101010102" pitchFamily="34" charset="0"/>
                <a:cs typeface="Arial" panose="020B0604020202020204" pitchFamily="34" charset="0"/>
              </a:rPr>
              <a:t> ryhmät, tukihenkilöt, tapahtumat, tukipuhelimet, verkkoyhteisöt</a:t>
            </a:r>
          </a:p>
          <a:p>
            <a:pPr>
              <a:lnSpc>
                <a:spcPct val="150000"/>
              </a:lnSpc>
            </a:pPr>
            <a:r>
              <a:rPr lang="fi-FI" sz="2400" dirty="0">
                <a:latin typeface="DagnyPro" panose="020B0504020101010102" pitchFamily="34" charset="0"/>
                <a:cs typeface="Arial" panose="020B0604020202020204" pitchFamily="34" charset="0"/>
              </a:rPr>
              <a:t>Vapaaehtoisten koulutus ja ohjaus</a:t>
            </a:r>
          </a:p>
          <a:p>
            <a:pPr>
              <a:lnSpc>
                <a:spcPct val="150000"/>
              </a:lnSpc>
            </a:pPr>
            <a:r>
              <a:rPr lang="fi-FI" sz="2400" dirty="0">
                <a:latin typeface="DagnyPro" panose="020B0504020101010102" pitchFamily="34" charset="0"/>
                <a:cs typeface="Arial" panose="020B0604020202020204" pitchFamily="34" charset="0"/>
              </a:rPr>
              <a:t>Tukikirjallisuus</a:t>
            </a:r>
          </a:p>
          <a:p>
            <a:pPr>
              <a:lnSpc>
                <a:spcPct val="150000"/>
              </a:lnSpc>
            </a:pPr>
            <a:r>
              <a:rPr lang="fi-FI" sz="2400" dirty="0">
                <a:latin typeface="DagnyPro" panose="020B0504020101010102" pitchFamily="34" charset="0"/>
                <a:cs typeface="Arial" panose="020B0604020202020204" pitchFamily="34" charset="0"/>
              </a:rPr>
              <a:t>Neuvonta</a:t>
            </a:r>
          </a:p>
          <a:p>
            <a:pPr>
              <a:lnSpc>
                <a:spcPct val="150000"/>
              </a:lnSpc>
            </a:pPr>
            <a:r>
              <a:rPr lang="fi-FI" sz="2400" dirty="0">
                <a:latin typeface="DagnyPro" panose="020B0504020101010102" pitchFamily="34" charset="0"/>
                <a:cs typeface="Arial" panose="020B0604020202020204" pitchFamily="34" charset="0"/>
              </a:rPr>
              <a:t>Edunvalvonta</a:t>
            </a:r>
          </a:p>
          <a:p>
            <a:endParaRPr lang="fi-FI" dirty="0">
              <a:latin typeface="DagnyPro" panose="020B0504020101010102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E9FDC9FC-B3F9-415B-9800-AA8BE1AFA1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489" y="2941611"/>
            <a:ext cx="3565720" cy="958692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A132B613-D847-45C3-8B9C-47553DB36A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6671" y="668347"/>
            <a:ext cx="1909456" cy="2061454"/>
          </a:xfrm>
          <a:prstGeom prst="rect">
            <a:avLst/>
          </a:prstGeom>
        </p:spPr>
      </p:pic>
      <p:pic>
        <p:nvPicPr>
          <p:cNvPr id="11" name="Kuva 10" descr="C:\Users\KÄPY\AppData\Local\Microsoft\Windows\INetCache\Content.Word\nuoretlesket ei taustaa.png">
            <a:extLst>
              <a:ext uri="{FF2B5EF4-FFF2-40B4-BE49-F238E27FC236}">
                <a16:creationId xmlns:a16="http://schemas.microsoft.com/office/drawing/2014/main" id="{35707B7C-F84F-4482-832C-5043DC05C2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389" y="4291613"/>
            <a:ext cx="1946906" cy="1801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Kuva 11">
            <a:extLst>
              <a:ext uri="{FF2B5EF4-FFF2-40B4-BE49-F238E27FC236}">
                <a16:creationId xmlns:a16="http://schemas.microsoft.com/office/drawing/2014/main" id="{A26EC4FD-9154-4E52-B374-21F7DEFBBB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35332" y="4483416"/>
            <a:ext cx="3712610" cy="1284564"/>
          </a:xfrm>
          <a:prstGeom prst="rect">
            <a:avLst/>
          </a:prstGeom>
        </p:spPr>
      </p:pic>
      <p:sp>
        <p:nvSpPr>
          <p:cNvPr id="21" name="Sisällön paikkamerkki 5">
            <a:extLst>
              <a:ext uri="{FF2B5EF4-FFF2-40B4-BE49-F238E27FC236}">
                <a16:creationId xmlns:a16="http://schemas.microsoft.com/office/drawing/2014/main" id="{79129AAF-5CB3-4C03-8115-15A22C7AD722}"/>
              </a:ext>
            </a:extLst>
          </p:cNvPr>
          <p:cNvSpPr txBox="1">
            <a:spLocks/>
          </p:cNvSpPr>
          <p:nvPr/>
        </p:nvSpPr>
        <p:spPr>
          <a:xfrm>
            <a:off x="6508278" y="1480467"/>
            <a:ext cx="11264453" cy="5204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i-FI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069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>
            <a:extLst>
              <a:ext uri="{FF2B5EF4-FFF2-40B4-BE49-F238E27FC236}">
                <a16:creationId xmlns:a16="http://schemas.microsoft.com/office/drawing/2014/main" id="{AA7009C4-4C0D-44EB-9FC3-678C0BC3E84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9000"/>
          </a:blip>
          <a:stretch>
            <a:fillRect/>
          </a:stretch>
        </p:blipFill>
        <p:spPr>
          <a:xfrm>
            <a:off x="-2938628" y="1594989"/>
            <a:ext cx="6528287" cy="4889695"/>
          </a:xfrm>
          <a:prstGeom prst="rect">
            <a:avLst/>
          </a:prstGeom>
        </p:spPr>
      </p:pic>
      <p:sp>
        <p:nvSpPr>
          <p:cNvPr id="114" name="Google Shape;114;p20"/>
          <p:cNvSpPr txBox="1">
            <a:spLocks noGrp="1"/>
          </p:cNvSpPr>
          <p:nvPr>
            <p:ph type="body" idx="1"/>
          </p:nvPr>
        </p:nvSpPr>
        <p:spPr>
          <a:xfrm>
            <a:off x="4531183" y="1484916"/>
            <a:ext cx="3000400" cy="47208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marL="0" indent="0">
              <a:buNone/>
            </a:pPr>
            <a:r>
              <a:rPr lang="fi-FI" b="1" dirty="0">
                <a:solidFill>
                  <a:srgbClr val="006E96"/>
                </a:solidFill>
                <a:latin typeface="DagnyPro" panose="020B0504020101010102" pitchFamily="34" charset="0"/>
              </a:rPr>
              <a:t>Kokemusasiantuntijat</a:t>
            </a:r>
            <a:endParaRPr b="1" dirty="0">
              <a:solidFill>
                <a:srgbClr val="006E96"/>
              </a:solidFill>
              <a:latin typeface="DagnyPro" panose="020B0504020101010102" pitchFamily="34" charset="0"/>
            </a:endParaRPr>
          </a:p>
          <a:p>
            <a:pPr marL="0" indent="0">
              <a:spcBef>
                <a:spcPts val="1333"/>
              </a:spcBef>
              <a:spcAft>
                <a:spcPts val="1333"/>
              </a:spcAft>
              <a:buNone/>
            </a:pPr>
            <a:r>
              <a:rPr lang="fi-FI" dirty="0">
                <a:latin typeface="DagnyPro" panose="020B0504020101010102" pitchFamily="34" charset="0"/>
              </a:rPr>
              <a:t>Koulutetut vapaaehtoiset puhuvat ammattilaisille omista kokemuksistaan ja jakavat tietoa surevan kohtaamisesta. </a:t>
            </a:r>
            <a:endParaRPr dirty="0">
              <a:latin typeface="DagnyPro" panose="020B0504020101010102" pitchFamily="34" charset="0"/>
            </a:endParaRPr>
          </a:p>
        </p:txBody>
      </p:sp>
      <p:sp>
        <p:nvSpPr>
          <p:cNvPr id="115" name="Google Shape;115;p20"/>
          <p:cNvSpPr txBox="1">
            <a:spLocks noGrp="1"/>
          </p:cNvSpPr>
          <p:nvPr>
            <p:ph type="title"/>
          </p:nvPr>
        </p:nvSpPr>
        <p:spPr>
          <a:xfrm>
            <a:off x="3264148" y="828189"/>
            <a:ext cx="8723958" cy="112808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r>
              <a:rPr lang="fi-FI" sz="4800" dirty="0">
                <a:solidFill>
                  <a:srgbClr val="006E96"/>
                </a:solidFill>
                <a:latin typeface="DagnyPro" panose="020B0504020101010102" pitchFamily="34" charset="0"/>
              </a:rPr>
              <a:t>HANKKEEN TOIMINTATAVAT</a:t>
            </a:r>
            <a:endParaRPr sz="4800" dirty="0">
              <a:solidFill>
                <a:srgbClr val="006E96"/>
              </a:solidFill>
              <a:latin typeface="DagnyPro" panose="020B0504020101010102" pitchFamily="34" charset="0"/>
            </a:endParaRPr>
          </a:p>
        </p:txBody>
      </p:sp>
      <p:sp>
        <p:nvSpPr>
          <p:cNvPr id="116" name="Google Shape;116;p20"/>
          <p:cNvSpPr txBox="1">
            <a:spLocks noGrp="1"/>
          </p:cNvSpPr>
          <p:nvPr>
            <p:ph type="body" idx="2"/>
          </p:nvPr>
        </p:nvSpPr>
        <p:spPr>
          <a:xfrm>
            <a:off x="8473107" y="1332517"/>
            <a:ext cx="3000400" cy="47208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marL="0" indent="0">
              <a:buNone/>
            </a:pPr>
            <a:r>
              <a:rPr lang="fi-FI" b="1" dirty="0">
                <a:solidFill>
                  <a:srgbClr val="006E96"/>
                </a:solidFill>
                <a:latin typeface="DagnyPro" panose="020B0504020101010102" pitchFamily="34" charset="0"/>
              </a:rPr>
              <a:t>Verkkosivusto</a:t>
            </a:r>
            <a:endParaRPr b="1" dirty="0">
              <a:solidFill>
                <a:srgbClr val="006E96"/>
              </a:solidFill>
              <a:latin typeface="DagnyPro" panose="020B0504020101010102" pitchFamily="34" charset="0"/>
            </a:endParaRPr>
          </a:p>
          <a:p>
            <a:pPr marL="0" indent="0">
              <a:spcBef>
                <a:spcPts val="1333"/>
              </a:spcBef>
              <a:spcAft>
                <a:spcPts val="1333"/>
              </a:spcAft>
              <a:buNone/>
            </a:pPr>
            <a:r>
              <a:rPr lang="fi-FI" dirty="0">
                <a:latin typeface="DagnyPro" panose="020B0504020101010102" pitchFamily="34" charset="0"/>
              </a:rPr>
              <a:t>Tieteelliseen tutkimukseen ja surujärjestöjen kokemukseen perustuvaa tietoa. </a:t>
            </a:r>
            <a:endParaRPr dirty="0">
              <a:latin typeface="DagnyPro" panose="020B0504020101010102" pitchFamily="34" charset="0"/>
            </a:endParaRP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5DA98A36-4C81-46E2-A455-27AB674C48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8119" y="1780364"/>
            <a:ext cx="2313559" cy="4704320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62A40F10-38FC-4EF8-BF81-4070BD3F83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165" y="5525483"/>
            <a:ext cx="1340342" cy="8850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8C73880D-24B6-4009-8CA5-864A257FE7D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6000"/>
          </a:blip>
          <a:stretch>
            <a:fillRect/>
          </a:stretch>
        </p:blipFill>
        <p:spPr>
          <a:xfrm>
            <a:off x="-165370" y="-535445"/>
            <a:ext cx="7782127" cy="5828826"/>
          </a:xfrm>
          <a:prstGeom prst="rect">
            <a:avLst/>
          </a:prstGeom>
        </p:spPr>
      </p:pic>
      <p:pic>
        <p:nvPicPr>
          <p:cNvPr id="9" name="Kuva 8">
            <a:hlinkClick r:id="rId4"/>
            <a:extLst>
              <a:ext uri="{FF2B5EF4-FFF2-40B4-BE49-F238E27FC236}">
                <a16:creationId xmlns:a16="http://schemas.microsoft.com/office/drawing/2014/main" id="{BE939369-FB0A-4F7C-9865-46424C92E5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2986" y="2194201"/>
            <a:ext cx="5312486" cy="3593756"/>
          </a:xfrm>
          <a:prstGeom prst="rect">
            <a:avLst/>
          </a:prstGeom>
        </p:spPr>
      </p:pic>
      <p:sp>
        <p:nvSpPr>
          <p:cNvPr id="6" name="Google Shape;270;p34">
            <a:extLst>
              <a:ext uri="{FF2B5EF4-FFF2-40B4-BE49-F238E27FC236}">
                <a16:creationId xmlns:a16="http://schemas.microsoft.com/office/drawing/2014/main" id="{91CCB09F-48E3-45DC-9BF0-AB2345DA9D41}"/>
              </a:ext>
            </a:extLst>
          </p:cNvPr>
          <p:cNvSpPr/>
          <p:nvPr/>
        </p:nvSpPr>
        <p:spPr>
          <a:xfrm>
            <a:off x="6009608" y="2111685"/>
            <a:ext cx="5599242" cy="4359072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03B3E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kstiruutu 3">
            <a:extLst>
              <a:ext uri="{FF2B5EF4-FFF2-40B4-BE49-F238E27FC236}">
                <a16:creationId xmlns:a16="http://schemas.microsoft.com/office/drawing/2014/main" id="{FD424846-0B3B-47CE-9F18-F7882A8E4F57}"/>
              </a:ext>
            </a:extLst>
          </p:cNvPr>
          <p:cNvSpPr txBox="1"/>
          <p:nvPr/>
        </p:nvSpPr>
        <p:spPr>
          <a:xfrm>
            <a:off x="814007" y="639575"/>
            <a:ext cx="104873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4800" dirty="0">
                <a:solidFill>
                  <a:srgbClr val="006E96"/>
                </a:solidFill>
                <a:latin typeface="DagnyPro" panose="020B0504020101010102" pitchFamily="34" charset="0"/>
              </a:rPr>
              <a:t>WWW.SUREVANKOHTAAMINEN.FI</a:t>
            </a:r>
          </a:p>
        </p:txBody>
      </p:sp>
      <p:sp>
        <p:nvSpPr>
          <p:cNvPr id="13" name="Sisällön paikkamerkki 5">
            <a:extLst>
              <a:ext uri="{FF2B5EF4-FFF2-40B4-BE49-F238E27FC236}">
                <a16:creationId xmlns:a16="http://schemas.microsoft.com/office/drawing/2014/main" id="{A48078AB-2570-43AB-BBCB-AA7049D8DC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0638" y="2111685"/>
            <a:ext cx="5495361" cy="2641344"/>
          </a:xfrm>
        </p:spPr>
        <p:txBody>
          <a:bodyPr>
            <a:normAutofit lnSpcReduction="10000"/>
          </a:bodyPr>
          <a:lstStyle/>
          <a:p>
            <a:r>
              <a:rPr lang="fi-FI" sz="2400" dirty="0">
                <a:latin typeface="DagnyPro" panose="020B0504020101010102" pitchFamily="34" charset="0"/>
                <a:cs typeface="Arial" panose="020B0604020202020204" pitchFamily="34" charset="0"/>
              </a:rPr>
              <a:t>Laaja tietopankki surusta, surevan kohtaamisesta ja surevan erilaisista tilanteista</a:t>
            </a:r>
            <a:br>
              <a:rPr lang="fi-FI" sz="2400" dirty="0">
                <a:latin typeface="DagnyPro" panose="020B0504020101010102" pitchFamily="34" charset="0"/>
                <a:cs typeface="Arial" panose="020B0604020202020204" pitchFamily="34" charset="0"/>
              </a:rPr>
            </a:br>
            <a:endParaRPr lang="fi-FI" sz="2400" dirty="0">
              <a:latin typeface="DagnyPro" panose="020B0504020101010102" pitchFamily="34" charset="0"/>
              <a:cs typeface="Arial" panose="020B0604020202020204" pitchFamily="34" charset="0"/>
            </a:endParaRPr>
          </a:p>
          <a:p>
            <a:r>
              <a:rPr lang="fi-FI" sz="2400" dirty="0">
                <a:latin typeface="DagnyPro" panose="020B0504020101010102" pitchFamily="34" charset="0"/>
                <a:cs typeface="Arial" panose="020B0604020202020204" pitchFamily="34" charset="0"/>
              </a:rPr>
              <a:t>Pyydä kokemusasiantuntijan vierailua</a:t>
            </a:r>
            <a:br>
              <a:rPr lang="fi-FI" sz="2400" dirty="0">
                <a:latin typeface="DagnyPro" panose="020B0504020101010102" pitchFamily="34" charset="0"/>
                <a:cs typeface="Arial" panose="020B0604020202020204" pitchFamily="34" charset="0"/>
              </a:rPr>
            </a:br>
            <a:endParaRPr lang="fi-FI" sz="2400" dirty="0">
              <a:latin typeface="DagnyPro" panose="020B0504020101010102" pitchFamily="34" charset="0"/>
              <a:cs typeface="Arial" panose="020B0604020202020204" pitchFamily="34" charset="0"/>
            </a:endParaRPr>
          </a:p>
          <a:p>
            <a:r>
              <a:rPr lang="fi-FI" sz="2400" dirty="0">
                <a:latin typeface="DagnyPro" panose="020B0504020101010102" pitchFamily="34" charset="0"/>
                <a:cs typeface="Arial" panose="020B0604020202020204" pitchFamily="34" charset="0"/>
              </a:rPr>
              <a:t>Tilaa uutiskirje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802DE4B6-C35B-4231-9B49-C2982111E8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07" y="5523672"/>
            <a:ext cx="1340342" cy="88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15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orakulmio 14">
            <a:extLst>
              <a:ext uri="{FF2B5EF4-FFF2-40B4-BE49-F238E27FC236}">
                <a16:creationId xmlns:a16="http://schemas.microsoft.com/office/drawing/2014/main" id="{7A51A731-31C5-4EF7-8ADB-7C2779323206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Suorakulmio 15">
            <a:extLst>
              <a:ext uri="{FF2B5EF4-FFF2-40B4-BE49-F238E27FC236}">
                <a16:creationId xmlns:a16="http://schemas.microsoft.com/office/drawing/2014/main" id="{59F93028-0353-42FE-B72C-2A0E0E047F02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Suorakulmio 16">
            <a:extLst>
              <a:ext uri="{FF2B5EF4-FFF2-40B4-BE49-F238E27FC236}">
                <a16:creationId xmlns:a16="http://schemas.microsoft.com/office/drawing/2014/main" id="{5C5BCACB-30CE-43DF-AF47-C45C9300285B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fi-FI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Kuva 3">
            <a:hlinkClick r:id="rId3"/>
            <a:extLst>
              <a:ext uri="{FF2B5EF4-FFF2-40B4-BE49-F238E27FC236}">
                <a16:creationId xmlns:a16="http://schemas.microsoft.com/office/drawing/2014/main" id="{F80198CC-20C6-4D88-8609-3CB565BFB5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31" t="-172" r="31218" b="2338"/>
          <a:stretch/>
        </p:blipFill>
        <p:spPr>
          <a:xfrm>
            <a:off x="6795911" y="273016"/>
            <a:ext cx="4515554" cy="6429022"/>
          </a:xfrm>
          <a:prstGeom prst="rect">
            <a:avLst/>
          </a:prstGeom>
          <a:effectLst>
            <a:outerShdw blurRad="38100" dist="177800" dir="10920000" sx="102000" sy="102000" algn="ctr" rotWithShape="0">
              <a:srgbClr val="006E96">
                <a:alpha val="81000"/>
              </a:srgbClr>
            </a:outerShdw>
          </a:effectLst>
        </p:spPr>
      </p:pic>
      <p:sp>
        <p:nvSpPr>
          <p:cNvPr id="9" name="Google Shape;115;p20">
            <a:extLst>
              <a:ext uri="{FF2B5EF4-FFF2-40B4-BE49-F238E27FC236}">
                <a16:creationId xmlns:a16="http://schemas.microsoft.com/office/drawing/2014/main" id="{17F3FF7A-66F3-41CC-B6AF-AE71A8743F4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3967" y="1387435"/>
            <a:ext cx="6257042" cy="112808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r>
              <a:rPr lang="fi-FI" sz="4800" dirty="0">
                <a:solidFill>
                  <a:srgbClr val="006E96"/>
                </a:solidFill>
                <a:latin typeface="DagnyPro" panose="020B0504020101010102" pitchFamily="34" charset="0"/>
              </a:rPr>
              <a:t>HOITOTYÖN TUTKIMUSSÄÄTIÖN SUOSITUKSET</a:t>
            </a:r>
            <a:endParaRPr sz="4800" dirty="0">
              <a:solidFill>
                <a:srgbClr val="006E96"/>
              </a:solidFill>
              <a:latin typeface="DagnyPro" panose="020B0504020101010102" pitchFamily="34" charset="0"/>
            </a:endParaRPr>
          </a:p>
        </p:txBody>
      </p:sp>
      <p:sp>
        <p:nvSpPr>
          <p:cNvPr id="3" name="Tekstiruutu 2">
            <a:extLst>
              <a:ext uri="{FF2B5EF4-FFF2-40B4-BE49-F238E27FC236}">
                <a16:creationId xmlns:a16="http://schemas.microsoft.com/office/drawing/2014/main" id="{098A4A49-15B3-414E-998B-43EFB18502F7}"/>
              </a:ext>
            </a:extLst>
          </p:cNvPr>
          <p:cNvSpPr txBox="1"/>
          <p:nvPr/>
        </p:nvSpPr>
        <p:spPr>
          <a:xfrm>
            <a:off x="660751" y="3429000"/>
            <a:ext cx="57578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>
                <a:latin typeface="DagnyPro" panose="020B0504020101010102" pitchFamily="34" charset="0"/>
              </a:rPr>
              <a:t>Asiantuntijoiden laatimat, tutkimusnäyttöön perustuvat suositukset äkillisesti kuolleen henkilön läheisten tukemiseen</a:t>
            </a:r>
            <a:br>
              <a:rPr lang="fi-FI" sz="2400" dirty="0">
                <a:latin typeface="DagnyPro" panose="020B0504020101010102" pitchFamily="34" charset="0"/>
              </a:rPr>
            </a:br>
            <a:endParaRPr lang="fi-FI" sz="2400" dirty="0">
              <a:latin typeface="DagnyPro" panose="020B0504020101010102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>
                <a:latin typeface="DagnyPro" panose="020B0504020101010102" pitchFamily="34" charset="0"/>
              </a:rPr>
              <a:t>www.hotus.fi</a:t>
            </a:r>
          </a:p>
        </p:txBody>
      </p:sp>
    </p:spTree>
    <p:extLst>
      <p:ext uri="{BB962C8B-B14F-4D97-AF65-F5344CB8AC3E}">
        <p14:creationId xmlns:p14="http://schemas.microsoft.com/office/powerpoint/2010/main" val="225150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>
            <a:extLst>
              <a:ext uri="{FF2B5EF4-FFF2-40B4-BE49-F238E27FC236}">
                <a16:creationId xmlns:a16="http://schemas.microsoft.com/office/drawing/2014/main" id="{166BC836-A600-4F81-B79A-942159D01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i-FI" sz="4800" dirty="0">
                <a:solidFill>
                  <a:srgbClr val="006E96"/>
                </a:solidFill>
                <a:latin typeface="DagnyPro" panose="020B0504020101010102" pitchFamily="34" charset="0"/>
                <a:cs typeface="Arial" panose="020B0604020202020204" pitchFamily="34" charset="0"/>
              </a:rPr>
              <a:t>HANKKEEN TAVOITELLUT VAIKUTUKSET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49B12CD4-073B-4B1B-8B28-07FA847D8C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081561"/>
            <a:ext cx="5157787" cy="3684588"/>
          </a:xfrm>
        </p:spPr>
        <p:txBody>
          <a:bodyPr vert="horz" lIns="68580" tIns="34290" rIns="68580" bIns="34290" rtlCol="0" anchor="t">
            <a:normAutofit/>
          </a:bodyPr>
          <a:lstStyle/>
          <a:p>
            <a:r>
              <a:rPr lang="fi-FI" dirty="0">
                <a:solidFill>
                  <a:srgbClr val="006E96"/>
                </a:solidFill>
                <a:latin typeface="DagnyPro-Exlig" panose="020B0404020101010102" pitchFamily="34" charset="0"/>
                <a:cs typeface="Arial" panose="020B0604020202020204" pitchFamily="34" charset="0"/>
              </a:rPr>
              <a:t>Entistä harvempi sureva kokee jäävänsä yksin</a:t>
            </a:r>
          </a:p>
          <a:p>
            <a:pPr lvl="1"/>
            <a:r>
              <a:rPr lang="fi-FI" dirty="0">
                <a:latin typeface="DagnyPro-Exlig" panose="020B0404020101010102" pitchFamily="34" charset="0"/>
                <a:cs typeface="Arial" panose="020B0604020202020204" pitchFamily="34" charset="0"/>
              </a:rPr>
              <a:t>Surevat eri puolilla Suomea kokevat saavansa tarkoituksenmukaista ja laadukasta tukea ammattilaisilta.</a:t>
            </a:r>
          </a:p>
          <a:p>
            <a:pPr lvl="1"/>
            <a:r>
              <a:rPr lang="fi-FI" dirty="0">
                <a:latin typeface="DagnyPro-Exlig" panose="020B0404020101010102" pitchFamily="34" charset="0"/>
                <a:cs typeface="Arial" panose="020B0604020202020204" pitchFamily="34" charset="0"/>
              </a:rPr>
              <a:t>Entistä useampi saa ohjausta myös vertaistuen pariin.</a:t>
            </a: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DagnyPro-Exlig" panose="020B0404020101010102" pitchFamily="34" charset="0"/>
              <a:cs typeface="Arial" panose="020B0604020202020204" pitchFamily="34" charset="0"/>
            </a:endParaRPr>
          </a:p>
          <a:p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isällön paikkamerkki 4">
            <a:extLst>
              <a:ext uri="{FF2B5EF4-FFF2-40B4-BE49-F238E27FC236}">
                <a16:creationId xmlns:a16="http://schemas.microsoft.com/office/drawing/2014/main" id="{25099CCF-E570-474F-A5B0-AF4BB408B2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855599" y="2081564"/>
            <a:ext cx="5183188" cy="3684588"/>
          </a:xfrm>
        </p:spPr>
        <p:txBody>
          <a:bodyPr>
            <a:normAutofit/>
          </a:bodyPr>
          <a:lstStyle/>
          <a:p>
            <a:r>
              <a:rPr lang="fi-FI" dirty="0">
                <a:solidFill>
                  <a:srgbClr val="006E96"/>
                </a:solidFill>
                <a:latin typeface="DagnyPro-Exlig" panose="020B0404020101010102" pitchFamily="34" charset="0"/>
                <a:cs typeface="Arial" panose="020B0604020202020204" pitchFamily="34" charset="0"/>
              </a:rPr>
              <a:t>Ammattilaisten rohkeus ja osaaminen surevien kohtaamisessa lisääntyy</a:t>
            </a:r>
          </a:p>
          <a:p>
            <a:pPr lvl="1"/>
            <a:r>
              <a:rPr lang="fi-FI" dirty="0">
                <a:latin typeface="DagnyPro-Exlig" panose="020B0404020101010102" pitchFamily="34" charset="0"/>
                <a:cs typeface="Arial" panose="020B0604020202020204" pitchFamily="34" charset="0"/>
              </a:rPr>
              <a:t>Ammattilaiset kehittävät toimivia käytäntöjä omissa organisaatioissaan.</a:t>
            </a:r>
            <a:endParaRPr lang="fi-FI" dirty="0">
              <a:latin typeface="DagnyPro-Exlig" panose="020B0404020101010102" pitchFamily="34" charset="0"/>
            </a:endParaRPr>
          </a:p>
          <a:p>
            <a:endParaRPr lang="fi-FI" dirty="0"/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20FAA0E1-4184-4C03-87BE-888C4EF67E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832" y="5855708"/>
            <a:ext cx="1102284" cy="72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925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>
            <a:extLst>
              <a:ext uri="{FF2B5EF4-FFF2-40B4-BE49-F238E27FC236}">
                <a16:creationId xmlns:a16="http://schemas.microsoft.com/office/drawing/2014/main" id="{4B6B6CD8-34B7-41A8-BF1C-D9BDA334D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0507" y="378947"/>
            <a:ext cx="1081887" cy="714357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97A166B-5E41-4196-A84B-3DA0496D4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55" y="546541"/>
            <a:ext cx="10515600" cy="1325563"/>
          </a:xfrm>
        </p:spPr>
        <p:txBody>
          <a:bodyPr/>
          <a:lstStyle/>
          <a:p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Kohtaa sureva yksilönä.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49B12CD4-073B-4B1B-8B28-07FA847D8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0343" y="2646179"/>
            <a:ext cx="5026307" cy="264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Kartoita tukiverkosto ja avun tarve.</a:t>
            </a: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Kysy, millaista apua sureva haluaa.</a:t>
            </a:r>
            <a:endParaRPr lang="fi-FI" dirty="0"/>
          </a:p>
          <a:p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1654F2BC-3DFC-43D9-8E84-2660E0C90740}"/>
              </a:ext>
            </a:extLst>
          </p:cNvPr>
          <p:cNvSpPr/>
          <p:nvPr/>
        </p:nvSpPr>
        <p:spPr>
          <a:xfrm>
            <a:off x="1638300" y="6070234"/>
            <a:ext cx="8915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Lisätietoa: </a:t>
            </a: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www.surevankohtaaminen.fi/surevan-kohtaaminen</a:t>
            </a: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fi-FI" sz="2400" b="0" i="0" u="none" strike="noStrike" kern="1200" cap="none" spc="0" normalizeH="0" baseline="0" noProof="0" dirty="0">
              <a:ln>
                <a:noFill/>
              </a:ln>
              <a:solidFill>
                <a:srgbClr val="006E9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8CE47C6D-626D-4D7E-8E58-F9A4AEB207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0055" y="1433424"/>
            <a:ext cx="2874802" cy="424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730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>
            <a:extLst>
              <a:ext uri="{FF2B5EF4-FFF2-40B4-BE49-F238E27FC236}">
                <a16:creationId xmlns:a16="http://schemas.microsoft.com/office/drawing/2014/main" id="{4B6B6CD8-34B7-41A8-BF1C-D9BDA334D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0507" y="378947"/>
            <a:ext cx="1081887" cy="714357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97A166B-5E41-4196-A84B-3DA0496D4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55" y="546541"/>
            <a:ext cx="10515600" cy="1325563"/>
          </a:xfrm>
        </p:spPr>
        <p:txBody>
          <a:bodyPr/>
          <a:lstStyle/>
          <a:p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Osoita myötätuntosi,                     kuuntele ja ole läsnä.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49B12CD4-073B-4B1B-8B28-07FA847D8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0343" y="2646179"/>
            <a:ext cx="5026307" cy="264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Surevalle on tärkeää tietää, että välität.</a:t>
            </a:r>
            <a:endParaRPr lang="fi-FI" dirty="0"/>
          </a:p>
          <a:p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dirty="0">
              <a:solidFill>
                <a:srgbClr val="006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1654F2BC-3DFC-43D9-8E84-2660E0C90740}"/>
              </a:ext>
            </a:extLst>
          </p:cNvPr>
          <p:cNvSpPr/>
          <p:nvPr/>
        </p:nvSpPr>
        <p:spPr>
          <a:xfrm>
            <a:off x="1638300" y="6070234"/>
            <a:ext cx="8915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Lisätietoa: </a:t>
            </a: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www.surevankohtaaminen.fi/surevan-kohtaaminen</a:t>
            </a:r>
            <a:r>
              <a:rPr lang="fi-FI" sz="2400" dirty="0">
                <a:solidFill>
                  <a:srgbClr val="006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fi-FI" sz="2400" b="0" i="0" u="none" strike="noStrike" kern="1200" cap="none" spc="0" normalizeH="0" baseline="0" noProof="0" dirty="0">
              <a:ln>
                <a:noFill/>
              </a:ln>
              <a:solidFill>
                <a:srgbClr val="006E9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FB4FBAF8-3D3C-436A-8DE4-0DBBA123D8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6428" y="1424614"/>
            <a:ext cx="3264079" cy="400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616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Word" ma:contentTypeID="0x01010032FECBA1E21A484DA11BE7C7E3F6974E004F281D12809A7A42A140AD177C1AC4A1" ma:contentTypeVersion="14" ma:contentTypeDescription="Luo uusi asiakirja." ma:contentTypeScope="" ma:versionID="0b9ff4f9c535d56848a214ad32b3ed28">
  <xsd:schema xmlns:xsd="http://www.w3.org/2001/XMLSchema" xmlns:xs="http://www.w3.org/2001/XMLSchema" xmlns:p="http://schemas.microsoft.com/office/2006/metadata/properties" xmlns:ns2="aa724091-1ec3-4612-bb19-5080a231207e" xmlns:ns3="f6ea7a21-fec8-4d56-87b3-0724d25c5cc9" targetNamespace="http://schemas.microsoft.com/office/2006/metadata/properties" ma:root="true" ma:fieldsID="61197b4ddc26f43204b403a1a77b21f1" ns2:_="" ns3:_="">
    <xsd:import namespace="aa724091-1ec3-4612-bb19-5080a231207e"/>
    <xsd:import namespace="f6ea7a21-fec8-4d56-87b3-0724d25c5cc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724091-1ec3-4612-bb19-5080a231207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Jaett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Jakamisvihjeen hajautus" ma:internalName="SharingHintHash" ma:readOnly="true">
      <xsd:simpleType>
        <xsd:restriction base="dms:Text"/>
      </xsd:simpleType>
    </xsd:element>
    <xsd:element name="SharedWithDetails" ma:index="10" nillable="true" ma:displayName="Jakamisen tiedot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1" nillable="true" ma:displayName="Käyttäjä jakanut viimeksi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Jaettu viimeksi ajankohtana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ea7a21-fec8-4d56-87b3-0724d25c5cc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B5D47B3-CC0C-4665-9BF2-4C9CB759DB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724091-1ec3-4612-bb19-5080a231207e"/>
    <ds:schemaRef ds:uri="f6ea7a21-fec8-4d56-87b3-0724d25c5c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37E669-143B-43FA-BBC1-AE63829736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958E11-B403-466A-AE00-11057533BB06}">
  <ds:schemaRefs>
    <ds:schemaRef ds:uri="http://purl.org/dc/dcmitype/"/>
    <ds:schemaRef ds:uri="http://purl.org/dc/elements/1.1/"/>
    <ds:schemaRef ds:uri="http://schemas.microsoft.com/office/2006/metadata/properties"/>
    <ds:schemaRef ds:uri="f6ea7a21-fec8-4d56-87b3-0724d25c5cc9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aa724091-1ec3-4612-bb19-5080a231207e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600</Words>
  <Application>Microsoft Office PowerPoint</Application>
  <PresentationFormat>Laajakuva</PresentationFormat>
  <Paragraphs>125</Paragraphs>
  <Slides>16</Slides>
  <Notes>16</Notes>
  <HiddenSlides>0</HiddenSlides>
  <MMClips>0</MMClips>
  <ScaleCrop>false</ScaleCrop>
  <HeadingPairs>
    <vt:vector size="6" baseType="variant">
      <vt:variant>
        <vt:lpstr>Käytetyt fontit</vt:lpstr>
      </vt:variant>
      <vt:variant>
        <vt:i4>6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DagnyPro</vt:lpstr>
      <vt:lpstr>DagnyPro-Exlig</vt:lpstr>
      <vt:lpstr>Times New Roman</vt:lpstr>
      <vt:lpstr>Office-teema</vt:lpstr>
      <vt:lpstr>PowerPoint-esitys</vt:lpstr>
      <vt:lpstr>SUREVAN KOHTAAMINEN  -HANKE AUTTAA AMMATTILAISIA AUTTAMAAN</vt:lpstr>
      <vt:lpstr>SURUJÄRJESTÖJEN TOIMINTA </vt:lpstr>
      <vt:lpstr>HANKKEEN TOIMINTATAVAT</vt:lpstr>
      <vt:lpstr>PowerPoint-esitys</vt:lpstr>
      <vt:lpstr>HOITOTYÖN TUTKIMUSSÄÄTIÖN SUOSITUKSET</vt:lpstr>
      <vt:lpstr>HANKKEEN TAVOITELLUT VAIKUTUKSET</vt:lpstr>
      <vt:lpstr>Kohtaa sureva yksilönä.</vt:lpstr>
      <vt:lpstr>Osoita myötätuntosi,                     kuuntele ja ole läsnä.</vt:lpstr>
      <vt:lpstr>Anna aikaasi.</vt:lpstr>
      <vt:lpstr>Anna tietoa – myös kirjallisena.</vt:lpstr>
      <vt:lpstr>Kunnioita surua.</vt:lpstr>
      <vt:lpstr>Ohjaa eteenpäin.</vt:lpstr>
      <vt:lpstr>VARMISTA, ETTÄ JOKU OTTAA KOPIN</vt:lpstr>
      <vt:lpstr>PowerPoint-esitys</vt:lpstr>
      <vt:lpstr>KIITOS!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Taru Oulasvirta</dc:creator>
  <cp:lastModifiedBy>Anne Viitala</cp:lastModifiedBy>
  <cp:revision>4</cp:revision>
  <dcterms:created xsi:type="dcterms:W3CDTF">2019-06-05T07:58:41Z</dcterms:created>
  <dcterms:modified xsi:type="dcterms:W3CDTF">2019-11-08T10:52:46Z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0x01010032FECBA1E21A484DA11BE7C7E3F6974E004F281D12809A7A42A140AD177C1AC4A1</vt:lpwstr>
  </property>
</Properties>
</file>